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36" autoAdjust="0"/>
  </p:normalViewPr>
  <p:slideViewPr>
    <p:cSldViewPr>
      <p:cViewPr varScale="1">
        <p:scale>
          <a:sx n="71" d="100"/>
          <a:sy n="71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93FAD3B-45C6-44F3-8C64-BD4BC55131F7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5EB9B70-D4A8-45E7-8CE3-4D36BA2B9A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FD80BB-555E-4946-9589-034B0D142EC4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79F53F-7EA5-4AB8-B4D0-208F72774D69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Фенол – летучее вещество с характерным резким запахом. Пары его ядовиты. При попадании на кожу фенол вызывает болезненные ожоги.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E533FA-3E06-401B-8133-A2158D6FD8BB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6A854D-5EF3-4CEC-8456-2107A116E8BD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F4A112-354D-4479-A10F-2F44D4962062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388580-A039-4C05-825A-8801A088292D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E4200-A4F9-41DE-A7BB-C464B6D218D8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2F0AA-0B74-4C4C-A57F-BD82C033AEE9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54687-2818-4A70-9EA6-64B1A2482111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B9D467-E68C-43C9-8781-E4B03743CB2D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18D10-8CA9-4907-827B-77497195DB55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C8411-D8A8-48D7-B53F-82A6D04166F8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44EB7-0A65-44D6-B55A-2D4F31E3DF66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42E58-EB6E-48DD-9FFD-6FA266E4B42B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F299E-3400-41F3-81AC-A0C9CE351565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25B16-4826-43FC-9158-16DCC3B31285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4C0B3-48AA-4383-816C-1EB4DBE9A6A3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35E5155-B781-4CC2-A4D5-07CCED6AB227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00113" y="404813"/>
            <a:ext cx="7704137" cy="14700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Фенолформальдегидная смола</a:t>
            </a:r>
            <a:endParaRPr lang="es-ES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08963" cy="792163"/>
          </a:xfrm>
        </p:spPr>
        <p:txBody>
          <a:bodyPr/>
          <a:lstStyle/>
          <a:p>
            <a:pPr algn="l" eaLnBrk="1" hangingPunct="1"/>
            <a:r>
              <a:rPr lang="ru-RU" altLang="ru-RU" sz="1400" b="1" u="sng" smtClean="0">
                <a:solidFill>
                  <a:schemeClr val="bg1"/>
                </a:solidFill>
              </a:rPr>
              <a:t>Фенолформальдегидная смола </a:t>
            </a:r>
            <a:r>
              <a:rPr lang="ru-RU" altLang="ru-RU" sz="1400" smtClean="0">
                <a:solidFill>
                  <a:schemeClr val="bg1"/>
                </a:solidFill>
              </a:rPr>
              <a:t>является смолой синтетического</a:t>
            </a:r>
            <a:r>
              <a:rPr lang="ru-RU" altLang="ru-RU" smtClean="0">
                <a:solidFill>
                  <a:schemeClr val="bg1"/>
                </a:solidFill>
              </a:rPr>
              <a:t> </a:t>
            </a:r>
            <a:r>
              <a:rPr lang="ru-RU" altLang="ru-RU" sz="1400" smtClean="0">
                <a:solidFill>
                  <a:schemeClr val="bg1"/>
                </a:solidFill>
              </a:rPr>
              <a:t>происхождения и используется для изготовления древесно-стружечных плит. Фенолформальдегидная смола обеспечивает высокую стойкость и прочность клеевых соединений при воздействии горячей и теплой воды, поэтому ее относят к смолам повышенной водостойкости.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513" y="2420938"/>
            <a:ext cx="5761037" cy="3562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89925" cy="814387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Получение фенолформальдегидной смолы</a:t>
            </a:r>
          </a:p>
        </p:txBody>
      </p:sp>
      <p:sp>
        <p:nvSpPr>
          <p:cNvPr id="6147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362950" cy="19939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Исходным сырьем для получения фенолформальдегидных смол являются фенолы и формальдегид. Формальдегид (СН2O) получается путем окисления метилового спирта кислородом воздуха и представляет собой бесцветный газ с резким неприятным запахом. Выпускается он в виде 40%-ного водного раствора формалина. Фенолами называются соединения типа R С6Н5ОН, где R — органический радикал или водород. Эти соединения представляют собой бесцветные игольчатые кристаллы с характерным запахом карболовой кислоты. Основным источником фенола служат каменноугольный деготь и продукты крекинга нефти.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063" y="3068638"/>
            <a:ext cx="3168650" cy="3216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979613" y="2924175"/>
            <a:ext cx="3038475" cy="35496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50" name="Прямоугольник 11"/>
          <p:cNvSpPr>
            <a:spLocks noChangeArrowheads="1"/>
          </p:cNvSpPr>
          <p:nvPr/>
        </p:nvSpPr>
        <p:spPr bwMode="auto">
          <a:xfrm>
            <a:off x="2916238" y="6381750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Фенол</a:t>
            </a:r>
          </a:p>
        </p:txBody>
      </p:sp>
      <p:sp>
        <p:nvSpPr>
          <p:cNvPr id="6151" name="Прямоугольник 12"/>
          <p:cNvSpPr>
            <a:spLocks noChangeArrowheads="1"/>
          </p:cNvSpPr>
          <p:nvPr/>
        </p:nvSpPr>
        <p:spPr bwMode="auto">
          <a:xfrm>
            <a:off x="6280150" y="6392863"/>
            <a:ext cx="1768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Формальдегид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sz="3200" smtClean="0">
                <a:solidFill>
                  <a:schemeClr val="bg1"/>
                </a:solidFill>
              </a:rPr>
              <a:t>Фенол:</a:t>
            </a:r>
            <a:endParaRPr lang="ru-RU" altLang="ru-RU" smtClean="0"/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611188" y="1268413"/>
            <a:ext cx="82089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olidFill>
                  <a:schemeClr val="bg1"/>
                </a:solidFill>
              </a:rPr>
              <a:t>Бесцветные , розовеющие на воздухе кристаллы. Фенол – летучее вещество с характерным резким запахом. Пары его ядовиты. При попадании на кожу фенол вызывает болезненные ожоги.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8538" y="2678113"/>
            <a:ext cx="5472112" cy="3648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7859712" cy="74295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Применение Фенолформальдегидной смолы </a:t>
            </a:r>
          </a:p>
        </p:txBody>
      </p:sp>
      <p:sp>
        <p:nvSpPr>
          <p:cNvPr id="10243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686800" cy="29305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   Наибольшее применение фенолформальдегидная смола получила при изготовлении и склеивании ДСП, древесно-стружечных плит. Такая смола становится твёрдой довольно быстро и имеет высокую прочность при склеивании, а также светлую окраску. Древесно-стружечные плиты  изготовленные на основе  фенолформальдегидных смол, противостоят хорошо влажностным изменениям и температурным изменениям окружающей среды. При склеивании древесно-стружечных плит используют малотоксичную смолу, которая соответствует принятому стандарту .</a:t>
            </a:r>
          </a:p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    Детали, изготовленные с применением фенолформальдегидных полимеров применяются для получения пластических масс (отвержденные смолы называют резитами, отвержденные в присутствии нефтяных сульфокислот — карболитами, молочной кислоты — неолейкоритами), синтетических клеев, лаков, герметиков, выключателей, тормозных накладок, подшипников, так же широко используется в изготовлении шаров для бильярда. Из карболита изготавливались корпуса советских мультиметров различных моделей.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4075" y="4021138"/>
            <a:ext cx="2738438" cy="20542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67" name="Текст 3"/>
          <p:cNvSpPr>
            <a:spLocks noGrp="1"/>
          </p:cNvSpPr>
          <p:nvPr>
            <p:ph type="body" sz="half" idx="2"/>
          </p:nvPr>
        </p:nvSpPr>
        <p:spPr>
          <a:xfrm>
            <a:off x="539750" y="260350"/>
            <a:ext cx="8218488" cy="4032250"/>
          </a:xfrm>
        </p:spPr>
        <p:txBody>
          <a:bodyPr/>
          <a:lstStyle/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По целому ряду свойств пластмассы на основе фенолоформальдегидных смол и сейчас остаются непревзойдённым материалом. С их применением изготавливают:</a:t>
            </a:r>
          </a:p>
          <a:p>
            <a:pPr algn="just" eaLnBrk="1" hangingPunct="1"/>
            <a:endParaRPr lang="ru-RU" altLang="ru-RU" sz="120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•Детали для широкой гаммы продукции машиностроения, ступени для эскалаторов в метро, ручки для инструментов и т. д.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•Абразивные инструменты, тормозные колодки для вагонов метрополитена.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•Электротехнические изделия — вилки, розетки, выключатели, электросчетчики, электроутюги, корпуса электродвигателей, реле и магнитные пускатели, клеммные коробки и т. д.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•Корпусы различных аппаратов — телефонов, радиоприемников, фотоаппаратов; детали элементов электронной аппаратуры — радиоламп, электронно-лучевых трубок, конденсаторов и т. д.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•Детали оружия и военной техники.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•Элементы кухонных принадлежностей: ручки для ножей, сковородок, кастрюль и чайников, газовых плит.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•Фанеру и древесно-стружечные плиты (связующий материал). Детали мебели, и мебельную фурнитуру.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•Гетинакс — материал для изготовления печатных плат.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•Текстолит — материал для изготовления печатных плат и конструкционный материал.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•Шашки, шахматы, домино и прочие недорогие элементы настольных игр.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•Сувениры, канцтовары, бижутерию, часы.</a:t>
            </a:r>
          </a:p>
          <a:p>
            <a:pPr algn="just" eaLnBrk="1" hangingPunct="1"/>
            <a:r>
              <a:rPr lang="ru-RU" altLang="ru-RU" sz="1200" smtClean="0">
                <a:solidFill>
                  <a:schemeClr val="bg1"/>
                </a:solidFill>
              </a:rPr>
              <a:t>•Клеи и лаки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75" y="4005263"/>
            <a:ext cx="3389313" cy="2087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69" name="Прямоугольник 6"/>
          <p:cNvSpPr>
            <a:spLocks noChangeArrowheads="1"/>
          </p:cNvSpPr>
          <p:nvPr/>
        </p:nvSpPr>
        <p:spPr bwMode="auto">
          <a:xfrm>
            <a:off x="2195513" y="6113463"/>
            <a:ext cx="66976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200"/>
              <a:t>Примеры продуктов , основанных на формальдегидной смоле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2735263"/>
          </a:xfrm>
        </p:spPr>
        <p:txBody>
          <a:bodyPr/>
          <a:lstStyle/>
          <a:p>
            <a:pPr algn="l" eaLnBrk="1" hangingPunct="1"/>
            <a:r>
              <a:rPr lang="ru-RU" altLang="ru-RU" sz="1400" b="1" u="sng" smtClean="0">
                <a:solidFill>
                  <a:schemeClr val="bg1"/>
                </a:solidFill>
              </a:rPr>
              <a:t>Фенопласты</a:t>
            </a:r>
            <a:r>
              <a:rPr lang="ru-RU" altLang="ru-RU" sz="1400" smtClean="0">
                <a:solidFill>
                  <a:schemeClr val="bg1"/>
                </a:solidFill>
              </a:rPr>
              <a:t> — пластмассы, получаемые при отверждении при повышенных температурах фенолформальдегидных смол в комбинации с наполнителями. В зависимости от типа смолы фенопласты делятся на новолачные и резольные.</a:t>
            </a:r>
            <a:br>
              <a:rPr lang="ru-RU" altLang="ru-RU" sz="1400" smtClean="0">
                <a:solidFill>
                  <a:schemeClr val="bg1"/>
                </a:solidFill>
              </a:rPr>
            </a:br>
            <a:r>
              <a:rPr lang="ru-RU" altLang="ru-RU" sz="1400" smtClean="0">
                <a:solidFill>
                  <a:schemeClr val="bg1"/>
                </a:solidFill>
              </a:rPr>
              <a:t/>
            </a:r>
            <a:br>
              <a:rPr lang="ru-RU" altLang="ru-RU" sz="1400" smtClean="0">
                <a:solidFill>
                  <a:schemeClr val="bg1"/>
                </a:solidFill>
              </a:rPr>
            </a:br>
            <a:r>
              <a:rPr lang="ru-RU" altLang="ru-RU" sz="1400" b="1" u="sng" smtClean="0">
                <a:solidFill>
                  <a:schemeClr val="bg1"/>
                </a:solidFill>
              </a:rPr>
              <a:t>Свойства:</a:t>
            </a:r>
            <a:r>
              <a:rPr lang="ru-RU" altLang="ru-RU" sz="1400" smtClean="0">
                <a:solidFill>
                  <a:schemeClr val="bg1"/>
                </a:solidFill>
              </a:rPr>
              <a:t/>
            </a:r>
            <a:br>
              <a:rPr lang="ru-RU" altLang="ru-RU" sz="1400" smtClean="0">
                <a:solidFill>
                  <a:schemeClr val="bg1"/>
                </a:solidFill>
              </a:rPr>
            </a:br>
            <a:r>
              <a:rPr lang="ru-RU" altLang="ru-RU" sz="1400" smtClean="0">
                <a:solidFill>
                  <a:schemeClr val="bg1"/>
                </a:solidFill>
              </a:rPr>
              <a:t>•механическая устойчивость, прочность</a:t>
            </a:r>
            <a:br>
              <a:rPr lang="ru-RU" altLang="ru-RU" sz="1400" smtClean="0">
                <a:solidFill>
                  <a:schemeClr val="bg1"/>
                </a:solidFill>
              </a:rPr>
            </a:br>
            <a:r>
              <a:rPr lang="ru-RU" altLang="ru-RU" sz="1400" smtClean="0">
                <a:solidFill>
                  <a:schemeClr val="bg1"/>
                </a:solidFill>
              </a:rPr>
              <a:t>•коррозионная устойчивость</a:t>
            </a:r>
            <a:br>
              <a:rPr lang="ru-RU" altLang="ru-RU" sz="1400" smtClean="0">
                <a:solidFill>
                  <a:schemeClr val="bg1"/>
                </a:solidFill>
              </a:rPr>
            </a:br>
            <a:r>
              <a:rPr lang="ru-RU" altLang="ru-RU" sz="1400" smtClean="0">
                <a:solidFill>
                  <a:schemeClr val="bg1"/>
                </a:solidFill>
              </a:rPr>
              <a:t>•высокие электроизоляционные свойства</a:t>
            </a:r>
            <a:br>
              <a:rPr lang="ru-RU" altLang="ru-RU" sz="1400" smtClean="0">
                <a:solidFill>
                  <a:schemeClr val="bg1"/>
                </a:solidFill>
              </a:rPr>
            </a:br>
            <a:r>
              <a:rPr lang="ru-RU" altLang="ru-RU" sz="1400" smtClean="0">
                <a:solidFill>
                  <a:schemeClr val="bg1"/>
                </a:solidFill>
              </a:rPr>
              <a:t>•отличная растворимость в алифатических и ароматических углеводородах, хлорсодержащих растворителях и кетонах. Растворимы в водных растворах щелочей и полярных растворителях, после отверждения превращаются в густосшитые полимеры аморфной микрогетерогенной структуры.</a:t>
            </a:r>
            <a:br>
              <a:rPr lang="ru-RU" altLang="ru-RU" sz="1400" smtClean="0">
                <a:solidFill>
                  <a:schemeClr val="bg1"/>
                </a:solidFill>
              </a:rPr>
            </a:br>
            <a:endParaRPr lang="ru-RU" altLang="ru-RU" sz="1400" smtClean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4075" y="3213100"/>
            <a:ext cx="3168650" cy="2749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2627313" y="6002338"/>
            <a:ext cx="158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Фенопласты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5600" y="3213100"/>
            <a:ext cx="3371850" cy="2636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8" name="Прямоугольник 5"/>
          <p:cNvSpPr>
            <a:spLocks noChangeArrowheads="1"/>
          </p:cNvSpPr>
          <p:nvPr/>
        </p:nvSpPr>
        <p:spPr bwMode="auto">
          <a:xfrm>
            <a:off x="5464175" y="6002338"/>
            <a:ext cx="3679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200"/>
              <a:t>Детали , сделанные на основе фенопласта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sz="3200" smtClean="0">
                <a:solidFill>
                  <a:schemeClr val="bg1"/>
                </a:solidFill>
              </a:rPr>
              <a:t>Экологические аспекты:</a:t>
            </a: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179388" y="1196975"/>
            <a:ext cx="871378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400">
                <a:solidFill>
                  <a:schemeClr val="bg1"/>
                </a:solidFill>
              </a:rPr>
              <a:t>В производстве применяются токсичные материалы. И фенол, и формальдегид ядовиты и огнеопасны. Формальдегид обладает канцерогенным действием. </a:t>
            </a:r>
          </a:p>
          <a:p>
            <a:pPr eaLnBrk="1" hangingPunct="1"/>
            <a:r>
              <a:rPr lang="ru-RU" altLang="ru-RU" sz="1400">
                <a:solidFill>
                  <a:schemeClr val="bg1"/>
                </a:solidFill>
              </a:rPr>
              <a:t>Фенолформальдегидные смолы оказывают вредное воздействие на кожу, они вызывают дерматиты и экземы. Неотверждённая фенолформальдегидная смола может содержать до 11 % свободного фенола.</a:t>
            </a:r>
          </a:p>
          <a:p>
            <a:pPr eaLnBrk="1" hangingPunct="1"/>
            <a:r>
              <a:rPr lang="ru-RU" altLang="ru-RU" sz="1400">
                <a:solidFill>
                  <a:schemeClr val="bg1"/>
                </a:solidFill>
              </a:rPr>
              <a:t>При отвержении фенолформальдегидных смол в пластмассе (фенопласты) происходит сшивка олигомерных фрагментов смолы с участием содержащегося в ней свободного фенола, при этом содержание фенола, инкорпорированного в фенопласте, снижается до следовых количеств; санитарными нормативами РФ регламентируются допустимые количества миграции фенола и формальдегида для изделий из фенопластов; в частности, для изделий, контактирующих с пищевыми продуктами для фенола — 0,05 мг/л, для формальдегида — 0,1 мг/л.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772400" cy="136207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     История открытия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8038" y="765175"/>
            <a:ext cx="5467350" cy="33845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Когда немецкий химик фон Байер АВ в 1872г. Смешал формальдегид и «карболовую кислоту» (раствор фенола).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Он получил </a:t>
            </a:r>
            <a:r>
              <a:rPr lang="ru-RU" dirty="0" err="1" smtClean="0">
                <a:solidFill>
                  <a:schemeClr val="bg1"/>
                </a:solidFill>
              </a:rPr>
              <a:t>смолообразную</a:t>
            </a:r>
            <a:r>
              <a:rPr lang="ru-RU" dirty="0" smtClean="0">
                <a:solidFill>
                  <a:schemeClr val="bg1"/>
                </a:solidFill>
              </a:rPr>
              <a:t> вязкую массу.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При нагревании она превращалась в твердое не растворимое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вещество,которое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далее уже не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плавилось.В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то время Байер еще не мог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представить,какое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огромное значение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преобретает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в последствии ,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полученый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им продукт.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950" y="1052513"/>
            <a:ext cx="3240088" cy="568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737</Words>
  <Application>Microsoft Office PowerPoint</Application>
  <PresentationFormat>Экран (4:3)</PresentationFormat>
  <Paragraphs>45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Diseño predeterminado</vt:lpstr>
      <vt:lpstr>Фенолформальдегидная смола</vt:lpstr>
      <vt:lpstr>Фенолформальдегидная смола является смолой синтетического происхождения и используется для изготовления древесно-стружечных плит. Фенолформальдегидная смола обеспечивает высокую стойкость и прочность клеевых соединений при воздействии горячей и теплой воды, поэтому ее относят к смолам повышенной водостойкости.</vt:lpstr>
      <vt:lpstr>Получение фенолформальдегидной смолы</vt:lpstr>
      <vt:lpstr>Фенол:</vt:lpstr>
      <vt:lpstr>Применение Фенолформальдегидной смолы </vt:lpstr>
      <vt:lpstr>Слайд 6</vt:lpstr>
      <vt:lpstr>Фенопласты — пластмассы, получаемые при отверждении при повышенных температурах фенолформальдегидных смол в комбинации с наполнителями. В зависимости от типа смолы фенопласты делятся на новолачные и резольные.  Свойства: •механическая устойчивость, прочность •коррозионная устойчивость •высокие электроизоляционные свойства •отличная растворимость в алифатических и ароматических углеводородах, хлорсодержащих растворителях и кетонах. Растворимы в водных растворах щелочей и полярных растворителях, после отверждения превращаются в густосшитые полимеры аморфной микрогетерогенной структуры. </vt:lpstr>
      <vt:lpstr>Экологические аспекты:</vt:lpstr>
      <vt:lpstr>     История открытия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Пользователь Windows</cp:lastModifiedBy>
  <cp:revision>72</cp:revision>
  <dcterms:created xsi:type="dcterms:W3CDTF">2008-10-16T00:38:52Z</dcterms:created>
  <dcterms:modified xsi:type="dcterms:W3CDTF">2019-03-13T13:10:46Z</dcterms:modified>
</cp:coreProperties>
</file>