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9" r:id="rId30"/>
    <p:sldId id="285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CC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036C-0D57-48DC-921A-E4A18AD86CD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5DC21-7A87-4F0A-997A-9DA8207E35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6804248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Коррозия металлов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Методы защиты от коррозии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НЕОРГАНИКА ЛР ВИДЕО\коррозия\1263309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48680"/>
            <a:ext cx="2265040" cy="322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833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10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Holy_Rusted_Metal_7_by_Falln_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126331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4942"/>
            <a:ext cx="4355975" cy="5088353"/>
          </a:xfrm>
          <a:prstGeom prst="rect">
            <a:avLst/>
          </a:prstGeom>
          <a:noFill/>
        </p:spPr>
      </p:pic>
      <p:pic>
        <p:nvPicPr>
          <p:cNvPr id="5" name="Picture 3" descr="D:\НЕОРГАНИКА ЛР ВИДЕО\коррозия\1263310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5112568" cy="4334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 механизму протекания различают 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химическую</a:t>
            </a:r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электрохимическую</a:t>
            </a:r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коррозию.</a:t>
            </a:r>
            <a:b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4258816" cy="427707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Химическая коррозия характерна для сред не проводящих электрический ток.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Коррозия стали в водной среде происходит вследствие протекания электрохимических реакций, т.е. реакций сопровождающихся протеканием электрического тока. Скорость коррозии при этом возрастает</a:t>
            </a:r>
          </a:p>
          <a:p>
            <a:endParaRPr lang="ru-RU" dirty="0"/>
          </a:p>
        </p:txBody>
      </p:sp>
      <p:pic>
        <p:nvPicPr>
          <p:cNvPr id="4" name="Picture 2" descr="D:\НЕОРГАНИКА ЛР ВИДЕО\коррозия\4467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75223"/>
            <a:ext cx="5215763" cy="3882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 механизму протекания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2627784" cy="4493096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Электрохимическая коррозия возникает в результате работы множества макро- или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микрогальванопар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металле, соприкасающемся с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электролитом</a:t>
            </a:r>
            <a:endParaRPr lang="ru-RU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268760"/>
            <a:ext cx="63001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Причины возникновения гальванических пар в металлах:</a:t>
            </a:r>
          </a:p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·         соприкосновение двух разнородных металлов;</a:t>
            </a:r>
          </a:p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·         наличие в металле примесей;</a:t>
            </a:r>
          </a:p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·         наличие участков с различным кристаллическим строением;</a:t>
            </a:r>
          </a:p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·         образование пор в окисной пленке;</a:t>
            </a:r>
          </a:p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·         наличие участков с различной механической нагрузкой;</a:t>
            </a:r>
          </a:p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·         наличие участков с неравномерным доступом активных компонентов внешней среды, например, воздуха,</a:t>
            </a:r>
          </a:p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и, таким образом, образуются гальванические элементы, </a:t>
            </a:r>
            <a:r>
              <a:rPr lang="ru-RU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микропары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то есть образуются </a:t>
            </a: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анодные и катодные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участки. </a:t>
            </a: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Анодом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является металл с более высоким отрицательным потенциалом, </a:t>
            </a: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катодом 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является металл с меньшим потенциалом. Между ними возникает электрический ток. </a:t>
            </a:r>
          </a:p>
          <a:p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655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185465" cy="5760640"/>
          </a:xfrm>
          <a:prstGeom prst="rect">
            <a:avLst/>
          </a:prstGeom>
          <a:noFill/>
        </p:spPr>
      </p:pic>
      <p:pic>
        <p:nvPicPr>
          <p:cNvPr id="5" name="Picture 3" descr="D:\НЕОРГАНИКА ЛР ВИДЕО\коррозия\1263309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892234" cy="2592288"/>
          </a:xfrm>
          <a:prstGeom prst="rect">
            <a:avLst/>
          </a:prstGeom>
          <a:noFill/>
        </p:spPr>
      </p:pic>
      <p:pic>
        <p:nvPicPr>
          <p:cNvPr id="6" name="Picture 6" descr="D:\НЕОРГАНИКА ЛР ВИДЕО\коррозия\1263310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068960"/>
            <a:ext cx="3335287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0_1ec0f_7746e5f6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6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Процесс коррозии можно представить следующим образом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 аноде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 (реакция окисления)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 Fe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…2e   =Fe2+                                            На анодных участках атомы железа переходят в раствор в виде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гидратированных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катионов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2+, то есть происходит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анодное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растворение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металла и процесс коррозии распространяется вглубь металла.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Оставшиеся свободные электроны перемещаются по металлу к катодным участкам.</a:t>
            </a:r>
          </a:p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 катоде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 (реакция восстановления)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Н+ + 2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=  2 Н                       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результате протекания электрического тока</a:t>
            </a: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анод разрушается</a:t>
            </a:r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  <a:endParaRPr lang="ru-RU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частицы металла в виде ионов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2+ переходят в воду или эмульсионный поток. Анод, разрушаясь, образует в трубе свищ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Катионы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2+ и ионы ОН– взаимодействуют с образованием закиси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Fe2+ + 2 OH–=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(OH)2.                                           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Если в воде достаточно свободного кислорода, закись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может окислиться до гидрата окиси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4Fe(OH)2  + О2 + 2 Н2О  = 4Fe(OH)3¯,                                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который выпадает в виде осадка.</a:t>
            </a:r>
          </a:p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126331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7220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FFFF"/>
                </a:solidFill>
              </a:rPr>
              <a:t>Сущность процесса коррозии</a:t>
            </a:r>
            <a:endParaRPr lang="ru-RU" dirty="0">
              <a:solidFill>
                <a:srgbClr val="CC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CCFFFF"/>
                </a:solidFill>
              </a:rPr>
              <a:t>Коррозия металлов чаще всего сводится к их окислению и превращению в оксиды. В частности, коррозия железа может быть описана упрощенным уравнением</a:t>
            </a:r>
          </a:p>
          <a:p>
            <a:pPr algn="just"/>
            <a:r>
              <a:rPr lang="ru-RU" dirty="0" smtClean="0">
                <a:solidFill>
                  <a:srgbClr val="CCFFFF"/>
                </a:solidFill>
              </a:rPr>
              <a:t>4Fe + 3O</a:t>
            </a:r>
            <a:r>
              <a:rPr lang="ru-RU" baseline="-25000" dirty="0" smtClean="0">
                <a:solidFill>
                  <a:srgbClr val="CCFFFF"/>
                </a:solidFill>
              </a:rPr>
              <a:t>2</a:t>
            </a:r>
            <a:r>
              <a:rPr lang="ru-RU" dirty="0" smtClean="0">
                <a:solidFill>
                  <a:srgbClr val="CCFFFF"/>
                </a:solidFill>
              </a:rPr>
              <a:t> + 2H</a:t>
            </a:r>
            <a:r>
              <a:rPr lang="ru-RU" baseline="-25000" dirty="0" smtClean="0">
                <a:solidFill>
                  <a:srgbClr val="CCFFFF"/>
                </a:solidFill>
              </a:rPr>
              <a:t>2</a:t>
            </a:r>
            <a:r>
              <a:rPr lang="ru-RU" dirty="0" smtClean="0">
                <a:solidFill>
                  <a:srgbClr val="CCFFFF"/>
                </a:solidFill>
              </a:rPr>
              <a:t>О = 2Fe</a:t>
            </a:r>
            <a:r>
              <a:rPr lang="ru-RU" baseline="-25000" dirty="0" smtClean="0">
                <a:solidFill>
                  <a:srgbClr val="CCFFFF"/>
                </a:solidFill>
              </a:rPr>
              <a:t>2</a:t>
            </a:r>
            <a:r>
              <a:rPr lang="ru-RU" dirty="0" smtClean="0">
                <a:solidFill>
                  <a:srgbClr val="CCFFFF"/>
                </a:solidFill>
              </a:rPr>
              <a:t>O</a:t>
            </a:r>
            <a:r>
              <a:rPr lang="ru-RU" baseline="-25000" dirty="0" smtClean="0">
                <a:solidFill>
                  <a:srgbClr val="CCFFFF"/>
                </a:solidFill>
              </a:rPr>
              <a:t>3</a:t>
            </a:r>
            <a:r>
              <a:rPr lang="ru-RU" dirty="0" smtClean="0">
                <a:solidFill>
                  <a:srgbClr val="CCFFFF"/>
                </a:solidFill>
              </a:rPr>
              <a:t>·H</a:t>
            </a:r>
            <a:r>
              <a:rPr lang="ru-RU" baseline="-25000" dirty="0" smtClean="0">
                <a:solidFill>
                  <a:srgbClr val="CCFFFF"/>
                </a:solidFill>
              </a:rPr>
              <a:t>2</a:t>
            </a:r>
            <a:r>
              <a:rPr lang="ru-RU" dirty="0" smtClean="0">
                <a:solidFill>
                  <a:srgbClr val="CCFFFF"/>
                </a:solidFill>
              </a:rPr>
              <a:t>О</a:t>
            </a:r>
          </a:p>
          <a:p>
            <a:pPr algn="just"/>
            <a:r>
              <a:rPr lang="ru-RU" dirty="0" err="1" smtClean="0">
                <a:solidFill>
                  <a:srgbClr val="CCFFFF"/>
                </a:solidFill>
              </a:rPr>
              <a:t>Гидратированный</a:t>
            </a:r>
            <a:r>
              <a:rPr lang="ru-RU" dirty="0" smtClean="0">
                <a:solidFill>
                  <a:srgbClr val="CCFFFF"/>
                </a:solidFill>
              </a:rPr>
              <a:t> оксид железа Fе</a:t>
            </a:r>
            <a:r>
              <a:rPr lang="ru-RU" baseline="-25000" dirty="0" smtClean="0">
                <a:solidFill>
                  <a:srgbClr val="CCFFFF"/>
                </a:solidFill>
              </a:rPr>
              <a:t>2</a:t>
            </a:r>
            <a:r>
              <a:rPr lang="ru-RU" dirty="0" smtClean="0">
                <a:solidFill>
                  <a:srgbClr val="CCFFFF"/>
                </a:solidFill>
              </a:rPr>
              <a:t>O</a:t>
            </a:r>
            <a:r>
              <a:rPr lang="ru-RU" baseline="-25000" dirty="0" smtClean="0">
                <a:solidFill>
                  <a:srgbClr val="CCFFFF"/>
                </a:solidFill>
              </a:rPr>
              <a:t>3</a:t>
            </a:r>
            <a:r>
              <a:rPr lang="ru-RU" dirty="0" smtClean="0">
                <a:solidFill>
                  <a:srgbClr val="CCFFFF"/>
                </a:solidFill>
              </a:rPr>
              <a:t>·H</a:t>
            </a:r>
            <a:r>
              <a:rPr lang="ru-RU" baseline="-25000" dirty="0" smtClean="0">
                <a:solidFill>
                  <a:srgbClr val="CCFFFF"/>
                </a:solidFill>
              </a:rPr>
              <a:t>2</a:t>
            </a:r>
            <a:r>
              <a:rPr lang="ru-RU" dirty="0" smtClean="0">
                <a:solidFill>
                  <a:srgbClr val="CCFFFF"/>
                </a:solidFill>
              </a:rPr>
              <a:t>О и является тем, что люди называют ржавчиной. Это рыхлый порошок светло-коричневого цвета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126331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3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1263310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126331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126331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24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126331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9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126331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372533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Защита от коррозии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326895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Нанесение красок и эмалей</a:t>
            </a:r>
            <a:b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защита поверхности более активным металлом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Покрытие грунтовками, лаками</a:t>
            </a:r>
          </a:p>
          <a:p>
            <a:endParaRPr lang="ru-RU" dirty="0"/>
          </a:p>
        </p:txBody>
      </p:sp>
      <p:pic>
        <p:nvPicPr>
          <p:cNvPr id="4" name="Picture 4" descr="D:\НЕОРГАНИКА ЛР ВИДЕО\коррозия\120_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4176464" cy="278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КОМПЛЕКС С ПРОВЕДЕНИЕМ ХОЛОДНОГО ЦИНКОВАНИЯ ДОСТУПНЫЙ В БЫТОВЫХ УСЛОВИЯХ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D:\НЕОРГАНИКА ЛР ВИДЕО\коррозия\__sun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352928" cy="4721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АНТИКОРРОЗИЙНОЙ ЗАЩИТЫ СОСТОЯЩИЕ В ПРОВЕДЕНИИ МЕРОПРИЯТИЙ ПО ОБРАБОТКЕ ПОВЕРХНОСТИ И НАНЕСЕНИЮ КОМПЛЕКСА МАТЕРИАЛОВ</a:t>
            </a:r>
            <a:endParaRPr lang="ru-RU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 descr="D:\НЕОРГАНИКА ЛР ВИДЕО\коррозия\__sun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64096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4608512" cy="542920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Фосфатирование</a:t>
            </a:r>
            <a:r>
              <a:rPr lang="ru-RU" sz="9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- является процессом защиты поверхности металла, при котором в результате химического взаимодействия с </a:t>
            </a:r>
            <a:r>
              <a:rPr lang="ru-RU" sz="9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фосфатирующим</a:t>
            </a:r>
            <a:r>
              <a:rPr lang="ru-RU" sz="9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раствором на поверхности металла образуется толстый прочносвязанный слой нерастворимых фосфорнокислых солей железа, цинка и марганца.</a:t>
            </a:r>
            <a:br>
              <a:rPr lang="ru-RU" sz="9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9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Фосфатный слой обладает рядом ценных свойств. Пленка фосфатов благодаря развитой мелкокристаллической структуре поверхности обладает </a:t>
            </a:r>
            <a:r>
              <a:rPr lang="ru-RU" sz="9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хорощей</a:t>
            </a:r>
            <a:r>
              <a:rPr lang="ru-RU" sz="9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9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адгезионной</a:t>
            </a:r>
            <a:r>
              <a:rPr lang="ru-RU" sz="9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способностью и  является хорошим грунтом под лакокрасочные покрытия. </a:t>
            </a:r>
          </a:p>
          <a:p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60648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 повреждении фосфатного слоя, его можно легко восстановить дополнительной обработкой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фосфатирующим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раствором поврежденного участка поверхности.</a:t>
            </a:r>
            <a:b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Фосфатирование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производят обработкой металлической поверхности водными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фосфатирующими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растворами, содержащими ортофосфорную кислоту и различные добавки, играющие роль активаторов процесса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фосфатирования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ингибиторов коррозии и др.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CCCFF"/>
                </a:solidFill>
              </a:rPr>
              <a:t>Многие металлы при коррозии</a:t>
            </a:r>
            <a:br>
              <a:rPr lang="ru-RU" dirty="0" smtClean="0">
                <a:solidFill>
                  <a:srgbClr val="CCCCFF"/>
                </a:solidFill>
              </a:rPr>
            </a:br>
            <a:r>
              <a:rPr lang="ru-RU" dirty="0" smtClean="0">
                <a:solidFill>
                  <a:srgbClr val="CCCCFF"/>
                </a:solidFill>
              </a:rPr>
              <a:t>покрываются плотной, хорошо скрепленной с металлами  оксидной пленкой, которая не позволяет кислороду воздуха и воде проникнуть в более глубокие  слои и потому предохраняет металл от дальнейшего окисления. </a:t>
            </a:r>
          </a:p>
          <a:p>
            <a:endParaRPr lang="ru-RU" dirty="0">
              <a:solidFill>
                <a:srgbClr val="CCCC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628800"/>
            <a:ext cx="39604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CCCFF"/>
                </a:solidFill>
              </a:rPr>
              <a:t>Например, алюминий – очень активный металл и теоретически с водой должен был бы взаимодействовать в соответствии с уравнением</a:t>
            </a:r>
          </a:p>
          <a:p>
            <a:r>
              <a:rPr lang="ru-RU" sz="2800" dirty="0" smtClean="0">
                <a:solidFill>
                  <a:srgbClr val="CCCCFF"/>
                </a:solidFill>
              </a:rPr>
              <a:t>2Al + 3H</a:t>
            </a:r>
            <a:r>
              <a:rPr lang="ru-RU" sz="2800" baseline="-25000" dirty="0" smtClean="0">
                <a:solidFill>
                  <a:srgbClr val="CCCCFF"/>
                </a:solidFill>
              </a:rPr>
              <a:t>2</a:t>
            </a:r>
            <a:r>
              <a:rPr lang="ru-RU" sz="2800" dirty="0" smtClean="0">
                <a:solidFill>
                  <a:srgbClr val="CCCCFF"/>
                </a:solidFill>
              </a:rPr>
              <a:t>О = Al</a:t>
            </a:r>
            <a:r>
              <a:rPr lang="ru-RU" sz="2800" baseline="-25000" dirty="0" smtClean="0">
                <a:solidFill>
                  <a:srgbClr val="CCCCFF"/>
                </a:solidFill>
              </a:rPr>
              <a:t>2</a:t>
            </a:r>
            <a:r>
              <a:rPr lang="ru-RU" sz="2800" dirty="0" smtClean="0">
                <a:solidFill>
                  <a:srgbClr val="CCCCFF"/>
                </a:solidFill>
              </a:rPr>
              <a:t>O</a:t>
            </a:r>
            <a:r>
              <a:rPr lang="ru-RU" sz="2800" baseline="-25000" dirty="0" smtClean="0">
                <a:solidFill>
                  <a:srgbClr val="CCCCFF"/>
                </a:solidFill>
              </a:rPr>
              <a:t>3</a:t>
            </a:r>
            <a:r>
              <a:rPr lang="ru-RU" sz="2800" dirty="0" smtClean="0">
                <a:solidFill>
                  <a:srgbClr val="CCCCFF"/>
                </a:solidFill>
              </a:rPr>
              <a:t> + 3H</a:t>
            </a:r>
            <a:r>
              <a:rPr lang="ru-RU" sz="2800" baseline="-25000" dirty="0" smtClean="0">
                <a:solidFill>
                  <a:srgbClr val="CCCCFF"/>
                </a:solidFill>
              </a:rPr>
              <a:t>2</a:t>
            </a:r>
            <a:endParaRPr lang="ru-RU" sz="2800" dirty="0" smtClean="0">
              <a:solidFill>
                <a:srgbClr val="CCCCFF"/>
              </a:solidFill>
            </a:endParaRPr>
          </a:p>
          <a:p>
            <a:endParaRPr lang="ru-RU" dirty="0">
              <a:solidFill>
                <a:srgbClr val="CCCC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Укупоривание ржавчины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полимерную пленку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– нанесение на поверхность металла лакокрасочного материала, перекрывает доступ влаги и кислорода – главной коррозионной среды, к поверхности металла. Ржавчина образуется на стали только в присутствии влаги на воздухе, если изолировать очаги ржавчины от доступа влаги и кислорода, то очаги ржавчины надолго будут “законсервированы”. Для лучшей защиты, в состав ЛКМ, может дополнительно вводиться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пассиваторы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и ингибиторы коррозии, антикоррозионные пигменты и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фосфатирующие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агенты которые улучшают защитные свойства пленки ЛКМ. Продукты коррозии железа и стали имеют плотность почти на порядок меньшую, чем металл, следовательно, даже при образовании незначительного очажка ржавчины, например в порах пленки ЛКМ, возможно вздутие и отслоение пленки от основы и нарушение всего покрытия в целом.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“Холодное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цинкование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металла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подразумевает нанесение на поверхность металла, цинк содержащего  лакокрасочного состава, образующего на поверхности металла защитную пленку, в тоже время обеспечивающего непосредственный контакт стали с цинком в покрытии, что активно защищает металл от ржавчины, а все поры в покрытии плотно заполняются продуктами коррозии цинка, препятствую проникновению агрессивной среды в защищаемому металлу. Состав легко и быстро может наноситься в полевых условиях, покрытие полностью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ремонтопригодно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при необходимости продления защиты, такие составы могут наноситься повторно, не один раз. Именно по такому принципу работают составы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Zinga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Циннол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Гальваническая протекторная защита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покрытие металла более активным металлом, который будет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корродировать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вместо основного металла, например гальваническое покрытие стали цинком. Даже при повреждении слоя цинка, сталь ржаветь не будет, пока на ее поверхности не исчезнет весь цинк. В отличие от железа, продукты коррозии цинка более плотные, не имеют контрастного цвета и практически не заметны на поверхности цинка. Данный метод широко используется для защиты металла в заводских условиях, при изготовлении деталей, следует отметить практически невозможность ремонта покрытия в полевых условиях.  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Активная электрохимическая защита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смещение потенциала металла в область, где самопроизвольная коррозия в данной среде не возможна, или достижения потенциала пассивации, где металл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пассивируется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b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Для придания металлу необходимого потенциала необходимо довольно сложное оборудование, “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потенциостат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” – по сути источник постоянного тока, который измеряет стандартный потенциал металла в данной коррозионной среде, и сдвигает его на необходимое значение, для достижения пассивации. Активная электрохимическая защита самый дорогой метод защиты металла от коррозии, и оправдывает он себя только при неэффективности остальных методов, например для защиты от коррозии подземных или морских газопроводов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НЕОРГАНИКА ЛР ВИДЕО\коррозия\60df3b26455ad73bd2c7d8e6e0c848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4371975"/>
          </a:xfrm>
          <a:prstGeom prst="rect">
            <a:avLst/>
          </a:prstGeom>
          <a:noFill/>
        </p:spPr>
      </p:pic>
      <p:pic>
        <p:nvPicPr>
          <p:cNvPr id="5" name="Picture 8" descr="D:\НЕОРГАНИКА ЛР ВИДЕО\коррозия\rusted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684" y="0"/>
            <a:ext cx="3106316" cy="4221088"/>
          </a:xfrm>
          <a:prstGeom prst="rect">
            <a:avLst/>
          </a:prstGeom>
          <a:noFill/>
        </p:spPr>
      </p:pic>
      <p:pic>
        <p:nvPicPr>
          <p:cNvPr id="6" name="Picture 5" descr="D:\НЕОРГАНИКА ЛР ВИДЕО\коррозия\13rusttexture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4762500" cy="2667000"/>
          </a:xfrm>
          <a:prstGeom prst="rect">
            <a:avLst/>
          </a:prstGeom>
          <a:noFill/>
        </p:spPr>
      </p:pic>
      <p:pic>
        <p:nvPicPr>
          <p:cNvPr id="7" name="Picture 4" descr="D:\НЕОРГАНИКА ЛР ВИДЕО\коррозия\12colouredrust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4191000"/>
            <a:ext cx="47625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Хотя механизм коррозии в разных условиях различен, по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виду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разрушения поверхности металла различают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CFFCC"/>
                </a:solidFill>
              </a:rPr>
              <a:t>Коррозия — это разрушение металлов в результате химического или электрохимического воздействия окружающей среды, это окислительно-восстановительный гетерогенный процесс, происходящий на </a:t>
            </a:r>
            <a:r>
              <a:rPr lang="ru-RU" b="1" dirty="0" smtClean="0">
                <a:solidFill>
                  <a:srgbClr val="CCFFCC"/>
                </a:solidFill>
              </a:rPr>
              <a:t>поверхности раздела фаз</a:t>
            </a:r>
            <a:r>
              <a:rPr lang="ru-RU" dirty="0" smtClean="0">
                <a:solidFill>
                  <a:srgbClr val="CCFFCC"/>
                </a:solidFill>
              </a:rPr>
              <a:t>.</a:t>
            </a:r>
          </a:p>
          <a:p>
            <a:endParaRPr lang="ru-RU" dirty="0" smtClean="0">
              <a:solidFill>
                <a:srgbClr val="CCFFCC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7281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CFFCC"/>
                </a:solidFill>
              </a:rPr>
              <a:t>1.       </a:t>
            </a:r>
            <a:r>
              <a:rPr lang="ru-RU" sz="2400" b="1" dirty="0" smtClean="0">
                <a:solidFill>
                  <a:srgbClr val="CCFFCC"/>
                </a:solidFill>
              </a:rPr>
              <a:t>Равномерную</a:t>
            </a:r>
            <a:r>
              <a:rPr lang="ru-RU" sz="2400" dirty="0" smtClean="0">
                <a:solidFill>
                  <a:srgbClr val="CCFFCC"/>
                </a:solidFill>
              </a:rPr>
              <a:t> или </a:t>
            </a:r>
            <a:r>
              <a:rPr lang="ru-RU" sz="2400" b="1" dirty="0" smtClean="0">
                <a:solidFill>
                  <a:srgbClr val="CCFFCC"/>
                </a:solidFill>
              </a:rPr>
              <a:t>общую</a:t>
            </a:r>
            <a:r>
              <a:rPr lang="ru-RU" sz="2400" dirty="0" smtClean="0">
                <a:solidFill>
                  <a:srgbClr val="CCFFCC"/>
                </a:solidFill>
              </a:rPr>
              <a:t> коррозию, т.е. равномерно распределенную по поверхности металла. Пример: ржавление железа, потускнение серебра.</a:t>
            </a:r>
          </a:p>
          <a:p>
            <a:endParaRPr lang="ru-RU" sz="12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1263309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2. Местную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или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локальную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2980927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   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коррозию, т.е. сосредоточенную на отдельных участках поверхности. Местная коррозия бывает различных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видов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·               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 descr="D:\НЕОРГАНИКА ЛР ВИДЕО\коррозия\rusted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4572000" cy="30689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484784"/>
            <a:ext cx="3779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в виде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пятен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— поражение распространяется сравнительно неглубоко и занимает относительно большие участки поверхности;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· в виде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язв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— глубокие поражения локализуются на небольших участках поверхности;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· в виде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точек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— размеры еще меньше язвенных разъеданий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ЕОРГАНИКА ЛР ВИДЕО\коррозия\0_9abe_828bf91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136080"/>
            <a:ext cx="6696744" cy="7147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3.Межкристаллитную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коррозию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— характеризующуюся разрушением металла по границам кристаллитов (зерен металла). Процесс протекает быстро, глубоко  и вызывает катастрофическое разрушение.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4.      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Избирательную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коррозию — избирательно растворяется один или несколько компонентов сплава, после чего остается пористый остаток, который сохраняет первоначальную форму и кажется неповрежденным.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5.      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Коррозионное растрескивание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происходит, если металл подвергается постоянному растягивающему напряжению в коррозионной среде.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КР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может быть вызвано абсорбцией водорода, образовавшегося в процессе коррозии.</a:t>
            </a:r>
          </a:p>
          <a:p>
            <a:endParaRPr lang="ru-RU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</TotalTime>
  <Words>611</Words>
  <Application>Microsoft Office PowerPoint</Application>
  <PresentationFormat>Экран (4:3)</PresentationFormat>
  <Paragraphs>63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Коррозия металлов Методы защиты от коррозии</vt:lpstr>
      <vt:lpstr>Сущность процесса коррозии</vt:lpstr>
      <vt:lpstr>Слайд 3</vt:lpstr>
      <vt:lpstr>Слайд 4</vt:lpstr>
      <vt:lpstr>Хотя механизм коррозии в разных условиях различен, по виду разрушения поверхности металла различают</vt:lpstr>
      <vt:lpstr>Слайд 6</vt:lpstr>
      <vt:lpstr>2. Местную или локальную </vt:lpstr>
      <vt:lpstr>Слайд 8</vt:lpstr>
      <vt:lpstr>3.Межкристаллитную коррозию </vt:lpstr>
      <vt:lpstr>Слайд 10</vt:lpstr>
      <vt:lpstr>Слайд 11</vt:lpstr>
      <vt:lpstr>Слайд 12</vt:lpstr>
      <vt:lpstr>По механизму протекания различают химическую и электрохимическую коррозию.  </vt:lpstr>
      <vt:lpstr>По механизму протекания </vt:lpstr>
      <vt:lpstr>Слайд 15</vt:lpstr>
      <vt:lpstr>Слайд 16</vt:lpstr>
      <vt:lpstr>Процесс коррозии можно представить следующим образом</vt:lpstr>
      <vt:lpstr>в результате протекания электрического тока анод разрушается: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Защита от коррозии</vt:lpstr>
      <vt:lpstr>КОМПЛЕКС С ПРОВЕДЕНИЕМ ХОЛОДНОГО ЦИНКОВАНИЯ ДОСТУПНЫЙ В БЫТОВЫХ УСЛОВИЯХ </vt:lpstr>
      <vt:lpstr>АНТИКОРРОЗИЙНОЙ ЗАЩИТЫ СОСТОЯЩИЕ В ПРОВЕДЕНИИ МЕРОПРИЯТИЙ ПО ОБРАБОТКЕ ПОВЕРХНОСТИ И НАНЕСЕНИЮ КОМПЛЕКСА МАТЕРИАЛОВ</vt:lpstr>
      <vt:lpstr>Слайд 29</vt:lpstr>
      <vt:lpstr>Укупоривание ржавчины в полимерную пленку </vt:lpstr>
      <vt:lpstr>“Холодное цинкование” металла</vt:lpstr>
      <vt:lpstr>Гальваническая протекторная защита </vt:lpstr>
      <vt:lpstr>Активная электрохимическая защита 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Коррозия металлов Методы защиты от коррозии</dc:title>
  <dc:creator>лера</dc:creator>
  <cp:lastModifiedBy>лера</cp:lastModifiedBy>
  <cp:revision>6</cp:revision>
  <dcterms:created xsi:type="dcterms:W3CDTF">2014-04-20T08:26:57Z</dcterms:created>
  <dcterms:modified xsi:type="dcterms:W3CDTF">2014-04-20T09:18:26Z</dcterms:modified>
</cp:coreProperties>
</file>